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a30c2b75a854991" /><Relationship Type="http://schemas.openxmlformats.org/officeDocument/2006/relationships/extended-properties" Target="/docProps/app.xml" Id="Rb60300de10de4537" /><Relationship Type="http://schemas.openxmlformats.org/officeDocument/2006/relationships/officeDocument" Target="/ppt/presentation.xml" Id="R60bdebb9e0f0481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4f77a33fc5f4fd3"/>
  </p:sldMasterIdLst>
  <p:notesMasterIdLst>
    <p:notesMasterId xmlns:r="http://schemas.openxmlformats.org/officeDocument/2006/relationships" r:id="R987f99d653304c1e"/>
  </p:notesMasterIdLst>
  <p:sldIdLst>
    <p:sldId xmlns:r="http://schemas.openxmlformats.org/officeDocument/2006/relationships" id="256" r:id="R5db5e3bf25194fab"/>
    <p:sldId xmlns:r="http://schemas.openxmlformats.org/officeDocument/2006/relationships" id="257" r:id="R31a8c633753c4d0a"/>
    <p:sldId xmlns:r="http://schemas.openxmlformats.org/officeDocument/2006/relationships" id="258" r:id="R049d7da903e5407c"/>
    <p:sldId xmlns:r="http://schemas.openxmlformats.org/officeDocument/2006/relationships" id="259" r:id="R72d4d81fd6d54c39"/>
    <p:sldId xmlns:r="http://schemas.openxmlformats.org/officeDocument/2006/relationships" id="260" r:id="Rf61bff0b7a5d414c"/>
    <p:sldId xmlns:r="http://schemas.openxmlformats.org/officeDocument/2006/relationships" id="261" r:id="R027c6fb2a88c4fba"/>
    <p:sldId xmlns:r="http://schemas.openxmlformats.org/officeDocument/2006/relationships" id="262" r:id="R1f6e4fe28f994aec"/>
    <p:sldId xmlns:r="http://schemas.openxmlformats.org/officeDocument/2006/relationships" id="263" r:id="R4482aac6b56c4f7c"/>
    <p:sldId xmlns:r="http://schemas.openxmlformats.org/officeDocument/2006/relationships" id="264" r:id="R620b1bb26ab44f28"/>
    <p:sldId xmlns:r="http://schemas.openxmlformats.org/officeDocument/2006/relationships" id="265" r:id="Rce783a53e9444010"/>
    <p:sldId xmlns:r="http://schemas.openxmlformats.org/officeDocument/2006/relationships" id="266" r:id="Rbe51abfa2d9d4d79"/>
    <p:sldId xmlns:r="http://schemas.openxmlformats.org/officeDocument/2006/relationships" id="267" r:id="Rd90533f96c67427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d9d007eb9b04822" /><Relationship Type="http://schemas.openxmlformats.org/officeDocument/2006/relationships/slideMaster" Target="/ppt/slideMasters/slideMaster1.xml" Id="R34f77a33fc5f4fd3" /><Relationship Type="http://schemas.openxmlformats.org/officeDocument/2006/relationships/notesMaster" Target="/ppt/notesMasters/notesMaster1.xml" Id="R987f99d653304c1e" /><Relationship Type="http://schemas.openxmlformats.org/officeDocument/2006/relationships/presProps" Target="/ppt/presProps.xml" Id="Rffb91ed414604178" /><Relationship Type="http://schemas.openxmlformats.org/officeDocument/2006/relationships/tableStyles" Target="/ppt/tableStyles.xml" Id="R5c6f5f7845084a09" /><Relationship Type="http://schemas.openxmlformats.org/officeDocument/2006/relationships/slide" Target="/ppt/slides/slide1.xml" Id="R5db5e3bf25194fab" /><Relationship Type="http://schemas.openxmlformats.org/officeDocument/2006/relationships/slide" Target="/ppt/slides/slide2.xml" Id="R31a8c633753c4d0a" /><Relationship Type="http://schemas.openxmlformats.org/officeDocument/2006/relationships/slide" Target="/ppt/slides/slide3.xml" Id="R049d7da903e5407c" /><Relationship Type="http://schemas.openxmlformats.org/officeDocument/2006/relationships/slide" Target="/ppt/slides/slide4.xml" Id="R72d4d81fd6d54c39" /><Relationship Type="http://schemas.openxmlformats.org/officeDocument/2006/relationships/slide" Target="/ppt/slides/slide5.xml" Id="Rf61bff0b7a5d414c" /><Relationship Type="http://schemas.openxmlformats.org/officeDocument/2006/relationships/slide" Target="/ppt/slides/slide6.xml" Id="R027c6fb2a88c4fba" /><Relationship Type="http://schemas.openxmlformats.org/officeDocument/2006/relationships/slide" Target="/ppt/slides/slide7.xml" Id="R1f6e4fe28f994aec" /><Relationship Type="http://schemas.openxmlformats.org/officeDocument/2006/relationships/slide" Target="/ppt/slides/slide8.xml" Id="R4482aac6b56c4f7c" /><Relationship Type="http://schemas.openxmlformats.org/officeDocument/2006/relationships/slide" Target="/ppt/slides/slide9.xml" Id="R620b1bb26ab44f28" /><Relationship Type="http://schemas.openxmlformats.org/officeDocument/2006/relationships/slide" Target="/ppt/slides/slide10.xml" Id="Rce783a53e9444010" /><Relationship Type="http://schemas.openxmlformats.org/officeDocument/2006/relationships/slide" Target="/ppt/slides/slide11.xml" Id="Rbe51abfa2d9d4d79" /><Relationship Type="http://schemas.openxmlformats.org/officeDocument/2006/relationships/slide" Target="/ppt/slides/slide12.xml" Id="Rd90533f96c67427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027a605707f441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b5440de27e94c72" /><Relationship Type="http://schemas.openxmlformats.org/officeDocument/2006/relationships/notesMaster" Target="/ppt/notesMasters/notesMaster1.xml" Id="Rd5eaff82e536436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2f7efc4f9b146e4" /><Relationship Type="http://schemas.openxmlformats.org/officeDocument/2006/relationships/notesMaster" Target="/ppt/notesMasters/notesMaster1.xml" Id="R989fc5b4121c4eb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501d13a29574291" /><Relationship Type="http://schemas.openxmlformats.org/officeDocument/2006/relationships/notesMaster" Target="/ppt/notesMasters/notesMaster1.xml" Id="R5156aafcc9154a4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4fe2179966c4baf" /><Relationship Type="http://schemas.openxmlformats.org/officeDocument/2006/relationships/notesMaster" Target="/ppt/notesMasters/notesMaster1.xml" Id="R03998eb469e9487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4d655a311a94ec3" /><Relationship Type="http://schemas.openxmlformats.org/officeDocument/2006/relationships/notesMaster" Target="/ppt/notesMasters/notesMaster1.xml" Id="Rc20caa4d3306409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8f4a892b2f148a5" /><Relationship Type="http://schemas.openxmlformats.org/officeDocument/2006/relationships/notesMaster" Target="/ppt/notesMasters/notesMaster1.xml" Id="R972340ccaf654f2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5a3109a3e8040bc" /><Relationship Type="http://schemas.openxmlformats.org/officeDocument/2006/relationships/notesMaster" Target="/ppt/notesMasters/notesMaster1.xml" Id="Rc3bed7445b0b4da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a2f847b337b4b0d" /><Relationship Type="http://schemas.openxmlformats.org/officeDocument/2006/relationships/notesMaster" Target="/ppt/notesMasters/notesMaster1.xml" Id="R55d9cf5bc7ab4d9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478fb29e3a748b7" /><Relationship Type="http://schemas.openxmlformats.org/officeDocument/2006/relationships/notesMaster" Target="/ppt/notesMasters/notesMaster1.xml" Id="Ra2c27a71cfce41a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0589a325ff040c3" /><Relationship Type="http://schemas.openxmlformats.org/officeDocument/2006/relationships/notesMaster" Target="/ppt/notesMasters/notesMaster1.xml" Id="Rc816782d8a484a1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020aa7905fd4f44" /><Relationship Type="http://schemas.openxmlformats.org/officeDocument/2006/relationships/notesMaster" Target="/ppt/notesMasters/notesMaster1.xml" Id="R7f69b6ac957b442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533f3dc0ea14af9" /><Relationship Type="http://schemas.openxmlformats.org/officeDocument/2006/relationships/notesMaster" Target="/ppt/notesMasters/notesMaster1.xml" Id="R8fe8cb00972548f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 actively developed experimental market-research application. Synthetic demo only. No investment-performance claim.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Conventional indicators can be useful. Every observation window omits information. No comparative performance claim.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Actual horizon definitions: source docs/horizon-regime-v1.md. Intended holding horizons differ from calculation lookbacks. FMH inspiration: Edgar E. Peters, Fractal Market Analysis, Wiley, 1994. No affiliation.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docs/horizon-regime-v1.md and docs/feature-registry.md. Marketing site has no engine connection.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Implemented scope reviewed September 6, 2026. Source: docs/development-status.md. Research code does not establish commercial qualification.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docs/experimental-fmh.md; RegimeContract.cs. HurstInterpretationAllowed, AnalyticalUseAllowed and RecommendationsEnabled remain false. No fractal dimension emitted.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 DATA. Synthetic BTC values: trend +0.42, volatility percentile 64th, TransitionUncertain. Not actual engine results or current observations.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Initial audience hierarchy from the brief. Adviser and institutional workflows are prospective. No customer counts or existing enterprise contracts are claimed.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 subscriptions currently for sale. No commercial entitlements or prices committed. See lib/pricing.ts and docs/strategy.md.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 reviewed September 6, 2026: https://studio.glassnode.com/pricing ; https://www.koyfin.com/pricing/ ; https://www.quantconnect.com/pricing/ ; https://regimeanalytics.com/ . No exclusivity or performance superiority claim.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docs/development-status.md. No dates committed. Commercial roadmap is proposed.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 payment required to register interest. Beta invitations and timing are unannounced. CTA https://fractal-intelligence-engine.flxc4p4str.chatgpt.site/early-access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ce5f2416a1f467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d52e68e110a47f2" /><Relationship Type="http://schemas.openxmlformats.org/officeDocument/2006/relationships/slideLayout" Target="/ppt/slideLayouts/slideLayout1.xml" Id="Ree2424fefddb45f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e2424fefddb45f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71141729104d53" /><Relationship Type="http://schemas.openxmlformats.org/officeDocument/2006/relationships/notesSlide" Target="/ppt/notesSlides/notesSlide1.xml" Id="R659a7f233eaf483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c3980b0ad24785" /><Relationship Type="http://schemas.openxmlformats.org/officeDocument/2006/relationships/notesSlide" Target="/ppt/notesSlides/notesSlide2.xml" Id="R9b0dad06ffc1432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04fa37253a43d3" /><Relationship Type="http://schemas.openxmlformats.org/officeDocument/2006/relationships/notesSlide" Target="/ppt/notesSlides/notesSlide3.xml" Id="R30b32f7654004ba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188a6abd0041d6" /><Relationship Type="http://schemas.openxmlformats.org/officeDocument/2006/relationships/notesSlide" Target="/ppt/notesSlides/notesSlide4.xml" Id="R31fa3a85000440d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34ad38d8774724" /><Relationship Type="http://schemas.openxmlformats.org/officeDocument/2006/relationships/notesSlide" Target="/ppt/notesSlides/notesSlide5.xml" Id="R6099b41e7d864ae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4275238c374874" /><Relationship Type="http://schemas.openxmlformats.org/officeDocument/2006/relationships/notesSlide" Target="/ppt/notesSlides/notesSlide6.xml" Id="R5feba90a27ba456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73ceb5904b4f0f" /><Relationship Type="http://schemas.openxmlformats.org/officeDocument/2006/relationships/image" Target="/ppt/media/image.png" Id="Rf258733a475c415b" /><Relationship Type="http://schemas.openxmlformats.org/officeDocument/2006/relationships/notesSlide" Target="/ppt/notesSlides/notesSlide7.xml" Id="Rba940d0c94ec40e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89c24cd5a64f1b" /><Relationship Type="http://schemas.openxmlformats.org/officeDocument/2006/relationships/notesSlide" Target="/ppt/notesSlides/notesSlide8.xml" Id="R950353cf24774fe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b3b3db8fe941e1" /><Relationship Type="http://schemas.openxmlformats.org/officeDocument/2006/relationships/notesSlide" Target="/ppt/notesSlides/notesSlide9.xml" Id="R2917b4256690486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a1b77055ee44c9" /><Relationship Type="http://schemas.openxmlformats.org/officeDocument/2006/relationships/notesSlide" Target="/ppt/notesSlides/notesSlide10.xml" Id="R02436fc09b8c4ef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e46e97ceaa4a82" /><Relationship Type="http://schemas.openxmlformats.org/officeDocument/2006/relationships/notesSlide" Target="/ppt/notesSlides/notesSlide11.xml" Id="Re6337d158c06449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7aa9bce81048f2" /><Relationship Type="http://schemas.openxmlformats.org/officeDocument/2006/relationships/notesSlide" Target="/ppt/notesSlides/notesSlide12.xml" Id="R4c159eef28a4461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80E1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C972AC-70EE-43F9-BA28-E5CF849A9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8204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66DDC0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6DDC0"/>
                </a:solidFill>
                <a:latin typeface="Arial"/>
                <a:ea typeface="Arial"/>
                <a:cs typeface="Arial"/>
              </a:rPr>
              <a:t>Fractal Intelligence Engine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9842C2-59E7-4106-B144-D5C680AA4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43125"/>
            <a:ext cx="108204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700" b="0">
                <a:solidFill>
                  <a:srgbClr val="E8EDF4"/>
                </a:solidFill>
                <a:latin typeface="Arial"/>
                <a:ea typeface="Arial"/>
                <a:cs typeface="Arial"/>
              </a:defRPr>
            </a:pPr>
            <a:r>
              <a:rPr sz="5700" b="0">
                <a:solidFill>
                  <a:srgbClr val="E8EDF4"/>
                </a:solidFill>
                <a:latin typeface="Arial"/>
                <a:ea typeface="Arial"/>
                <a:cs typeface="Arial"/>
              </a:rPr>
              <a:t>Market intelligence</a:t>
            </a:r>
          </a:p>
          <a:p xmlns:a="http://schemas.openxmlformats.org/drawingml/2006/main">
            <a:pPr>
              <a:defRPr sz="5700" b="0">
                <a:solidFill>
                  <a:srgbClr val="E8EDF4"/>
                </a:solidFill>
                <a:latin typeface="Arial"/>
                <a:ea typeface="Arial"/>
                <a:cs typeface="Arial"/>
              </a:defRPr>
            </a:pPr>
            <a:r>
              <a:rPr sz="5700" b="0">
                <a:solidFill>
                  <a:srgbClr val="E8EDF4"/>
                </a:solidFill>
                <a:latin typeface="Arial"/>
                <a:ea typeface="Arial"/>
                <a:cs typeface="Arial"/>
              </a:rPr>
              <a:t>across horizons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17ED60-7E55-4DED-AE25-4787C1573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4429125"/>
            <a:ext cx="1009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9AAABC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9AAABC"/>
                </a:solidFill>
                <a:latin typeface="Arial"/>
                <a:ea typeface="Arial"/>
                <a:cs typeface="Arial"/>
              </a:rPr>
              <a:t>A research perspective on the structure behind price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D5CF0A-45E9-4B5F-BF53-0BA05812B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6143625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9AAAB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9AAABC"/>
                </a:solidFill>
                <a:latin typeface="Arial"/>
                <a:ea typeface="Arial"/>
                <a:cs typeface="Arial"/>
              </a:rPr>
              <a:t>Experimental product preview •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94186807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80E1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22700A-9F94-4918-950E-4D9726B5D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E8EDF4"/>
                </a:solidFill>
                <a:latin typeface="Arial"/>
                <a:ea typeface="Arial"/>
                <a:cs typeface="Arial"/>
              </a:defRPr>
            </a:pPr>
            <a:r>
              <a:rPr sz="3600" b="0">
                <a:solidFill>
                  <a:srgbClr val="E8EDF4"/>
                </a:solidFill>
                <a:latin typeface="Arial"/>
                <a:ea typeface="Arial"/>
                <a:cs typeface="Arial"/>
              </a:rPr>
              <a:t>A single timeframe leaves context out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D6DF8D-8797-4E22-9D69-F742A6B85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05550"/>
            <a:ext cx="10820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9AAABC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9AAABC"/>
                </a:solidFill>
                <a:latin typeface="Arial"/>
                <a:ea typeface="Arial"/>
                <a:cs typeface="Arial"/>
              </a:rPr>
              <a:t>FRACTAL INTELLIGENCE    /    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063F81-51D2-4139-A965-6326E792F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4762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66DDC0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66DDC0"/>
                </a:solidFill>
                <a:latin typeface="Arial"/>
                <a:ea typeface="Arial"/>
                <a:cs typeface="Arial"/>
              </a:rPr>
              <a:t>Selected window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728256-B296-4416-A502-8AA2E641C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09925"/>
            <a:ext cx="47625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9AAAB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9AAABC"/>
                </a:solidFill>
                <a:latin typeface="Arial"/>
                <a:ea typeface="Arial"/>
                <a:cs typeface="Arial"/>
              </a:rPr>
              <a:t>The same price movement can look different across observation windows.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CEDEC3-0B42-4321-81B0-7D3CF7AF5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286000"/>
            <a:ext cx="4762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82A7ED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82A7ED"/>
                </a:solidFill>
                <a:latin typeface="Arial"/>
                <a:ea typeface="Arial"/>
                <a:cs typeface="Arial"/>
              </a:rPr>
              <a:t>Missing context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3B5A4E-EE84-4C3A-B3FE-11ED697F4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209925"/>
            <a:ext cx="47625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9AAAB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9AAABC"/>
                </a:solidFill>
                <a:latin typeface="Arial"/>
                <a:ea typeface="Arial"/>
                <a:cs typeface="Arial"/>
              </a:rPr>
              <a:t>A confident summary can hide disagreement, changing volatility, or missing inputs.</a:t>
            </a:r>
          </a:p>
        </p:txBody>
      </p:sp>
    </p:spTree>
    <p:extLst>
      <p:ext uri="{BB962C8B-B14F-4D97-AF65-F5344CB8AC3E}">
        <p14:creationId xmlns:p14="http://schemas.microsoft.com/office/powerpoint/2010/main" val="37146239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80E1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82FE46-7567-4A21-9DCD-BB5DD9393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E8EDF4"/>
                </a:solidFill>
                <a:latin typeface="Arial"/>
                <a:ea typeface="Arial"/>
                <a:cs typeface="Arial"/>
              </a:defRPr>
            </a:pPr>
            <a:r>
              <a:rPr sz="3600" b="0">
                <a:solidFill>
                  <a:srgbClr val="E8EDF4"/>
                </a:solidFill>
                <a:latin typeface="Arial"/>
                <a:ea typeface="Arial"/>
                <a:cs typeface="Arial"/>
              </a:rPr>
              <a:t>Participants do not share one clock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CEF7F1-C2FA-4669-8C86-06F158232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05550"/>
            <a:ext cx="10820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9AAABC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9AAABC"/>
                </a:solidFill>
                <a:latin typeface="Arial"/>
                <a:ea typeface="Arial"/>
                <a:cs typeface="Arial"/>
              </a:rPr>
              <a:t>FRACTAL INTELLIGENCE    /    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ABFFCE-6E35-4876-BE24-EFF3EE8C3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38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66DDC0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66DDC0"/>
                </a:solidFill>
                <a:latin typeface="Arial"/>
                <a:ea typeface="Arial"/>
                <a:cs typeface="Arial"/>
              </a:rPr>
              <a:t>Tactical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A0F1FA-7758-48CA-A1B5-D23075A36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09925"/>
            <a:ext cx="32385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9AAAB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9AAABC"/>
                </a:solidFill>
                <a:latin typeface="Arial"/>
                <a:ea typeface="Arial"/>
                <a:cs typeface="Arial"/>
              </a:rPr>
              <a:t>1–3 intended holding days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9AAAB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9AAABC"/>
                </a:solidFill>
                <a:latin typeface="Arial"/>
                <a:ea typeface="Arial"/>
                <a:cs typeface="Arial"/>
              </a:rPr>
              <a:t>Hourly source bars</a:t>
            </a:r>
          </a:p>
          <a:p xmlns:a="http://schemas.openxmlformats.org/drawingml/2006/main">
            <a:pPr>
              <a:defRPr sz="2025" b="0">
                <a:solidFill>
                  <a:srgbClr val="9AAAB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9AAABC"/>
                </a:solidFill>
                <a:latin typeface="Arial"/>
                <a:ea typeface="Arial"/>
                <a:cs typeface="Arial"/>
              </a:rPr>
              <a:t>7 / 14 / 28-day lookbacks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1153AE-CD8F-49BB-B46F-8C760AF8E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286000"/>
            <a:ext cx="3238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82A7ED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82A7ED"/>
                </a:solidFill>
                <a:latin typeface="Arial"/>
                <a:ea typeface="Arial"/>
                <a:cs typeface="Arial"/>
              </a:rPr>
              <a:t>Swing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6EAB9D-E9E8-4290-8706-BEAF13B9E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209925"/>
            <a:ext cx="32385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9AAAB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9AAABC"/>
                </a:solidFill>
                <a:latin typeface="Arial"/>
                <a:ea typeface="Arial"/>
                <a:cs typeface="Arial"/>
              </a:rPr>
              <a:t>3–15 intended holding days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9AAAB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9AAABC"/>
                </a:solidFill>
                <a:latin typeface="Arial"/>
                <a:ea typeface="Arial"/>
                <a:cs typeface="Arial"/>
              </a:rPr>
              <a:t>Daily source bars</a:t>
            </a:r>
          </a:p>
          <a:p xmlns:a="http://schemas.openxmlformats.org/drawingml/2006/main">
            <a:pPr>
              <a:defRPr sz="2025" b="0">
                <a:solidFill>
                  <a:srgbClr val="9AAAB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9AAABC"/>
                </a:solidFill>
                <a:latin typeface="Arial"/>
                <a:ea typeface="Arial"/>
                <a:cs typeface="Arial"/>
              </a:rPr>
              <a:t>30 / 90 / 180-day lookbacks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11ED0D-5A39-4151-AC3D-FEAB543D2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286000"/>
            <a:ext cx="3238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C3A1EF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C3A1EF"/>
                </a:solidFill>
                <a:latin typeface="Arial"/>
                <a:ea typeface="Arial"/>
                <a:cs typeface="Arial"/>
              </a:rPr>
              <a:t>Structural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DD8D2C-2C6C-44E8-80C3-FE9D8EA7F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209925"/>
            <a:ext cx="32385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9AAAB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9AAABC"/>
                </a:solidFill>
                <a:latin typeface="Arial"/>
                <a:ea typeface="Arial"/>
                <a:cs typeface="Arial"/>
              </a:rPr>
              <a:t>15–60 intended holding days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9AAAB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9AAABC"/>
                </a:solidFill>
                <a:latin typeface="Arial"/>
                <a:ea typeface="Arial"/>
                <a:cs typeface="Arial"/>
              </a:rPr>
              <a:t>Daily source bars</a:t>
            </a:r>
          </a:p>
          <a:p xmlns:a="http://schemas.openxmlformats.org/drawingml/2006/main">
            <a:pPr>
              <a:defRPr sz="2025" b="0">
                <a:solidFill>
                  <a:srgbClr val="9AAAB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9AAABC"/>
                </a:solidFill>
                <a:latin typeface="Arial"/>
                <a:ea typeface="Arial"/>
                <a:cs typeface="Arial"/>
              </a:rPr>
              <a:t>180 / 365 / 730-day lookbacks</a:t>
            </a:r>
          </a:p>
        </p:txBody>
      </p:sp>
    </p:spTree>
    <p:extLst>
      <p:ext uri="{BB962C8B-B14F-4D97-AF65-F5344CB8AC3E}">
        <p14:creationId xmlns:p14="http://schemas.microsoft.com/office/powerpoint/2010/main" val="65386676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80E1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DB055C-1585-49D9-86F2-DAF360D5D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E8EDF4"/>
                </a:solidFill>
                <a:latin typeface="Arial"/>
                <a:ea typeface="Arial"/>
                <a:cs typeface="Arial"/>
              </a:defRPr>
            </a:pPr>
            <a:r>
              <a:rPr sz="3600" b="0">
                <a:solidFill>
                  <a:srgbClr val="E8EDF4"/>
                </a:solidFill>
                <a:latin typeface="Arial"/>
                <a:ea typeface="Arial"/>
                <a:cs typeface="Arial"/>
              </a:rPr>
              <a:t>Evidence remains attached to the result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5C6874-3C5A-4869-9556-1BC6DE416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05550"/>
            <a:ext cx="10820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9AAABC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9AAABC"/>
                </a:solidFill>
                <a:latin typeface="Arial"/>
                <a:ea typeface="Arial"/>
                <a:cs typeface="Arial"/>
              </a:rPr>
              <a:t>FRACTAL INTELLIGENCE    /    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0A5449-0E7C-4C0D-A9FD-172BBD43C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38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66DDC0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66DDC0"/>
                </a:solidFill>
                <a:latin typeface="Arial"/>
                <a:ea typeface="Arial"/>
                <a:cs typeface="Arial"/>
              </a:rPr>
              <a:t>Retain observations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30A5B0-B028-4B9C-BC7B-75DC74EA0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09925"/>
            <a:ext cx="32385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9AAAB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9AAABC"/>
                </a:solidFill>
                <a:latin typeface="Arial"/>
                <a:ea typeface="Arial"/>
                <a:cs typeface="Arial"/>
              </a:rPr>
              <a:t>Preserve source identity, input history, and when information became known.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99FDBB-6419-4208-AB55-F7BF9E007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286000"/>
            <a:ext cx="3238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82A7ED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82A7ED"/>
                </a:solidFill>
                <a:latin typeface="Arial"/>
                <a:ea typeface="Arial"/>
                <a:cs typeface="Arial"/>
              </a:rPr>
              <a:t>Freeze the fit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DF01CD-8A74-44DE-A152-78E901392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209925"/>
            <a:ext cx="32385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9AAAB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9AAABC"/>
                </a:solidFill>
                <a:latin typeface="Arial"/>
                <a:ea typeface="Arial"/>
                <a:cs typeface="Arial"/>
              </a:rPr>
              <a:t>Compute declared features and retain training thresholds before evaluation.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F877FB-AC9D-4BE3-871C-CB346C55D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286000"/>
            <a:ext cx="3238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C3A1EF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C3A1EF"/>
                </a:solidFill>
                <a:latin typeface="Arial"/>
                <a:ea typeface="Arial"/>
                <a:cs typeface="Arial"/>
              </a:rPr>
              <a:t>Preserve limitations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0E6252-0CA6-4672-92D7-AB52F73BD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209925"/>
            <a:ext cx="32385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9AAAB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9AAABC"/>
                </a:solidFill>
                <a:latin typeface="Arial"/>
                <a:ea typeface="Arial"/>
                <a:cs typeface="Arial"/>
              </a:rPr>
              <a:t>Keep missing inputs and disabled qualification flags visible in the result.</a:t>
            </a:r>
          </a:p>
        </p:txBody>
      </p:sp>
    </p:spTree>
    <p:extLst>
      <p:ext uri="{BB962C8B-B14F-4D97-AF65-F5344CB8AC3E}">
        <p14:creationId xmlns:p14="http://schemas.microsoft.com/office/powerpoint/2010/main" val="115489328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80E1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4A159F-F505-4B0A-B0E3-EE1E97466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E8EDF4"/>
                </a:solidFill>
                <a:latin typeface="Arial"/>
                <a:ea typeface="Arial"/>
                <a:cs typeface="Arial"/>
              </a:defRPr>
            </a:pPr>
            <a:r>
              <a:rPr sz="3600" b="0">
                <a:solidFill>
                  <a:srgbClr val="E8EDF4"/>
                </a:solidFill>
                <a:latin typeface="Arial"/>
                <a:ea typeface="Arial"/>
                <a:cs typeface="Arial"/>
              </a:rPr>
              <a:t>An inspectable research workflow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8C21E9-E76D-486E-9D8E-C431CE5A6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05550"/>
            <a:ext cx="10820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9AAABC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9AAABC"/>
                </a:solidFill>
                <a:latin typeface="Arial"/>
                <a:ea typeface="Arial"/>
                <a:cs typeface="Arial"/>
              </a:rPr>
              <a:t>FRACTAL INTELLIGENCE    /    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C32313-B2DB-4031-B9C9-3368E8B91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38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66DDC0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66DDC0"/>
                </a:solidFill>
                <a:latin typeface="Arial"/>
                <a:ea typeface="Arial"/>
                <a:cs typeface="Arial"/>
              </a:rPr>
              <a:t>Market behavior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62FB87-70AC-4E83-83D9-A1CB6495C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09925"/>
            <a:ext cx="32385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9AAAB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9AAABC"/>
                </a:solidFill>
                <a:latin typeface="Arial"/>
                <a:ea typeface="Arial"/>
                <a:cs typeface="Arial"/>
              </a:rPr>
              <a:t>Multi-horizon diagnostics and experimental fractal estimators.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3765FB-3336-425E-B7BD-9FA02303D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286000"/>
            <a:ext cx="3238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82A7ED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82A7ED"/>
                </a:solidFill>
                <a:latin typeface="Arial"/>
                <a:ea typeface="Arial"/>
                <a:cs typeface="Arial"/>
              </a:rPr>
              <a:t>Evidence history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AF8844-EC91-49AE-A784-0B5213037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209925"/>
            <a:ext cx="32385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9AAAB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9AAABC"/>
                </a:solidFill>
                <a:latin typeface="Arial"/>
                <a:ea typeface="Arial"/>
                <a:cs typeface="Arial"/>
              </a:rPr>
              <a:t>Retained feature records with input cutoffs and calculation lineage.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E30C82-28F1-4265-B359-E31FA6AE7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286000"/>
            <a:ext cx="3238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C3A1EF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C3A1EF"/>
                </a:solidFill>
                <a:latin typeface="Arial"/>
                <a:ea typeface="Arial"/>
                <a:cs typeface="Arial"/>
              </a:rPr>
              <a:t>Quote context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619AB9-09DC-4112-9311-EAA175D36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209925"/>
            <a:ext cx="32385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9AAAB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9AAABC"/>
                </a:solidFill>
                <a:latin typeface="Arial"/>
                <a:ea typeface="Arial"/>
                <a:cs typeface="Arial"/>
              </a:rPr>
              <a:t>Spread, retained depth, cross-venue comparison, and bounded sampling.</a:t>
            </a:r>
          </a:p>
        </p:txBody>
      </p:sp>
    </p:spTree>
    <p:extLst>
      <p:ext uri="{BB962C8B-B14F-4D97-AF65-F5344CB8AC3E}">
        <p14:creationId xmlns:p14="http://schemas.microsoft.com/office/powerpoint/2010/main" val="214449209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80E1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49F7A2-9924-45F7-8A1A-318C956BA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E8EDF4"/>
                </a:solidFill>
                <a:latin typeface="Arial"/>
                <a:ea typeface="Arial"/>
                <a:cs typeface="Arial"/>
              </a:defRPr>
            </a:pPr>
            <a:r>
              <a:rPr sz="3600" b="0">
                <a:solidFill>
                  <a:srgbClr val="E8EDF4"/>
                </a:solidFill>
                <a:latin typeface="Arial"/>
                <a:ea typeface="Arial"/>
                <a:cs typeface="Arial"/>
              </a:rPr>
              <a:t>Descriptors with explicit limits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4BF518-FB0E-4818-8E02-2343613D4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05550"/>
            <a:ext cx="10820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9AAABC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9AAABC"/>
                </a:solidFill>
                <a:latin typeface="Arial"/>
                <a:ea typeface="Arial"/>
                <a:cs typeface="Arial"/>
              </a:rPr>
              <a:t>FRACTAL INTELLIGENCE    /   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E4509D-0150-4D95-876C-12A16CCC3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4762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66DDC0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66DDC0"/>
                </a:solidFill>
                <a:latin typeface="Arial"/>
                <a:ea typeface="Arial"/>
                <a:cs typeface="Arial"/>
              </a:rPr>
              <a:t>Implemented diagnostics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A19260-59CD-4876-888E-63A8C0A90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09925"/>
            <a:ext cx="47625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9AAAB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9AAABC"/>
                </a:solidFill>
                <a:latin typeface="Arial"/>
                <a:ea typeface="Arial"/>
                <a:cs typeface="Arial"/>
              </a:rPr>
              <a:t>Normalized momentum and realized volatility describe selected windows. R/S and DFA remain experimental.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439FEC-5B8A-4CA7-B642-A6CC4F93D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286000"/>
            <a:ext cx="4762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82A7ED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82A7ED"/>
                </a:solidFill>
                <a:latin typeface="Arial"/>
                <a:ea typeface="Arial"/>
                <a:cs typeface="Arial"/>
              </a:rPr>
              <a:t>Proposed intelligence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15748F-F2BC-49F7-9AC1-08C2F6984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209925"/>
            <a:ext cx="47625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9AAAB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9AAABC"/>
                </a:solidFill>
                <a:latin typeface="Arial"/>
                <a:ea typeface="Arial"/>
                <a:cs typeface="Arial"/>
              </a:rPr>
              <a:t>FMSI, composite Risk, and Opportunity scores require formulas, qualified inputs, and validation.</a:t>
            </a:r>
          </a:p>
        </p:txBody>
      </p:sp>
    </p:spTree>
    <p:extLst>
      <p:ext uri="{BB962C8B-B14F-4D97-AF65-F5344CB8AC3E}">
        <p14:creationId xmlns:p14="http://schemas.microsoft.com/office/powerpoint/2010/main" val="77132420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80E1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087B5C-F44A-4544-8CE4-913D9E99F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E8EDF4"/>
                </a:solidFill>
                <a:latin typeface="Arial"/>
                <a:ea typeface="Arial"/>
                <a:cs typeface="Arial"/>
              </a:defRPr>
            </a:pPr>
            <a:r>
              <a:rPr sz="3600" b="0">
                <a:solidFill>
                  <a:srgbClr val="E8EDF4"/>
                </a:solidFill>
                <a:latin typeface="Arial"/>
                <a:ea typeface="Arial"/>
                <a:cs typeface="Arial"/>
              </a:rPr>
              <a:t>Uncertainty is part of the 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7DD9A6-DAAA-4717-8284-0401D40B3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05550"/>
            <a:ext cx="10820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9AAABC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9AAABC"/>
                </a:solidFill>
                <a:latin typeface="Arial"/>
                <a:ea typeface="Arial"/>
                <a:cs typeface="Arial"/>
              </a:rPr>
              <a:t>FRACTAL INTELLIGENCE    /    07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58733a475c415b"/>
          <a:stretch xmlns:a="http://schemas.openxmlformats.org/drawingml/2006/main"/>
        </p:blipFill>
        <p:spPr>
          <a:xfrm xmlns:a="http://schemas.openxmlformats.org/drawingml/2006/main">
            <a:off x="2571750" y="1724025"/>
            <a:ext cx="7048500" cy="4405313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6066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80E1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30F0F1-DE28-4EB7-9F29-9FD798622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E8EDF4"/>
                </a:solidFill>
                <a:latin typeface="Arial"/>
                <a:ea typeface="Arial"/>
                <a:cs typeface="Arial"/>
              </a:defRPr>
            </a:pPr>
            <a:r>
              <a:rPr sz="3600" b="0">
                <a:solidFill>
                  <a:srgbClr val="E8EDF4"/>
                </a:solidFill>
                <a:latin typeface="Arial"/>
                <a:ea typeface="Arial"/>
                <a:cs typeface="Arial"/>
              </a:rPr>
              <a:t>Independent research first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DC4F9D-6DDC-41EC-8C39-E3032A62B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05550"/>
            <a:ext cx="10820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9AAABC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9AAABC"/>
                </a:solidFill>
                <a:latin typeface="Arial"/>
                <a:ea typeface="Arial"/>
                <a:cs typeface="Arial"/>
              </a:rPr>
              <a:t>FRACTAL INTELLIGENCE    /    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74CFC3-7A1A-4E23-BCC3-158456EC4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4762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66DDC0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66DDC0"/>
                </a:solidFill>
                <a:latin typeface="Arial"/>
                <a:ea typeface="Arial"/>
                <a:cs typeface="Arial"/>
              </a:rPr>
              <a:t>Initial audience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BABDF1-BF5F-4EBD-B99B-3DD42B7A1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09925"/>
            <a:ext cx="47625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9AAAB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9AAABC"/>
                </a:solidFill>
                <a:latin typeface="Arial"/>
                <a:ea typeface="Arial"/>
                <a:cs typeface="Arial"/>
              </a:rPr>
              <a:t>Serious individual investors and quantitative researchers seeking clearer market context.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BC512A-910D-459E-8EED-245A44DD9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286000"/>
            <a:ext cx="4762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82A7ED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82A7ED"/>
                </a:solidFill>
                <a:latin typeface="Arial"/>
                <a:ea typeface="Arial"/>
                <a:cs typeface="Arial"/>
              </a:rPr>
              <a:t>Future conversations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53B276-3246-4698-9ACB-94FC75F48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209925"/>
            <a:ext cx="47625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9AAAB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9AAABC"/>
                </a:solidFill>
                <a:latin typeface="Arial"/>
                <a:ea typeface="Arial"/>
                <a:cs typeface="Arial"/>
              </a:rPr>
              <a:t>Adviser, developer, and institutional workflows help define reporting and data requirements.</a:t>
            </a:r>
          </a:p>
        </p:txBody>
      </p:sp>
    </p:spTree>
    <p:extLst>
      <p:ext uri="{BB962C8B-B14F-4D97-AF65-F5344CB8AC3E}">
        <p14:creationId xmlns:p14="http://schemas.microsoft.com/office/powerpoint/2010/main" val="157556503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80E1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684633-240B-442F-8FDC-343B4E7A5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E8EDF4"/>
                </a:solidFill>
                <a:latin typeface="Arial"/>
                <a:ea typeface="Arial"/>
                <a:cs typeface="Arial"/>
              </a:defRPr>
            </a:pPr>
            <a:r>
              <a:rPr sz="3600" b="0">
                <a:solidFill>
                  <a:srgbClr val="E8EDF4"/>
                </a:solidFill>
                <a:latin typeface="Arial"/>
                <a:ea typeface="Arial"/>
                <a:cs typeface="Arial"/>
              </a:rPr>
              <a:t>Proposed plans, open questions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1907DD-99FC-410E-8BB6-6AD7B6E90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05550"/>
            <a:ext cx="10820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9AAABC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9AAABC"/>
                </a:solidFill>
                <a:latin typeface="Arial"/>
                <a:ea typeface="Arial"/>
                <a:cs typeface="Arial"/>
              </a:rPr>
              <a:t>FRACTAL INTELLIGENCE    /    09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DEDAB3-1C64-42C7-978D-92FFC3987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0">
                <a:solidFill>
                  <a:srgbClr val="66DDC0"/>
                </a:solidFill>
                <a:latin typeface="Arial"/>
                <a:ea typeface="Arial"/>
                <a:cs typeface="Arial"/>
              </a:defRPr>
            </a:pPr>
            <a:r>
              <a:rPr sz="2925" b="0">
                <a:solidFill>
                  <a:srgbClr val="66DDC0"/>
                </a:solidFill>
                <a:latin typeface="Arial"/>
                <a:ea typeface="Arial"/>
                <a:cs typeface="Arial"/>
              </a:rPr>
              <a:t>Explorer    /    Pro    /    Quant    /    Professional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830F58-7603-4D0F-9409-FFBC222B0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67125"/>
            <a:ext cx="10287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9AAABC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9AAABC"/>
                </a:solidFill>
                <a:latin typeface="Arial"/>
                <a:ea typeface="Arial"/>
                <a:cs typeface="Arial"/>
              </a:rPr>
              <a:t>Final pricing depends on qualified coverage, data rights, support needs, and operating costs.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CA2563-933C-4DFA-8ACE-42AABBB07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292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9AAABC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9AAABC"/>
                </a:solidFill>
                <a:latin typeface="Arial"/>
                <a:ea typeface="Arial"/>
                <a:cs typeface="Arial"/>
              </a:rPr>
              <a:t>Prices and launch timing are unannounced.</a:t>
            </a:r>
          </a:p>
        </p:txBody>
      </p:sp>
    </p:spTree>
    <p:extLst>
      <p:ext uri="{BB962C8B-B14F-4D97-AF65-F5344CB8AC3E}">
        <p14:creationId xmlns:p14="http://schemas.microsoft.com/office/powerpoint/2010/main" val="31694247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80E1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4DCAA2-22EB-47C2-96D7-9B454A2CD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E8EDF4"/>
                </a:solidFill>
                <a:latin typeface="Arial"/>
                <a:ea typeface="Arial"/>
                <a:cs typeface="Arial"/>
              </a:defRPr>
            </a:pPr>
            <a:r>
              <a:rPr sz="3600" b="0">
                <a:solidFill>
                  <a:srgbClr val="E8EDF4"/>
                </a:solidFill>
                <a:latin typeface="Arial"/>
                <a:ea typeface="Arial"/>
                <a:cs typeface="Arial"/>
              </a:rPr>
              <a:t>A focused interpretation layer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46D33B-5F52-436D-A9BA-6D1010F07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05550"/>
            <a:ext cx="10820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9AAABC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9AAABC"/>
                </a:solidFill>
                <a:latin typeface="Arial"/>
                <a:ea typeface="Arial"/>
                <a:cs typeface="Arial"/>
              </a:rPr>
              <a:t>FRACTAL INTELLIGENCE    /    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094514-C246-4D41-8850-15DAE5D26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4762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66DDC0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66DDC0"/>
                </a:solidFill>
                <a:latin typeface="Arial"/>
                <a:ea typeface="Arial"/>
                <a:cs typeface="Arial"/>
              </a:rPr>
              <a:t>Existing platforms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1A3322-5139-4108-825E-B1562D04D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09925"/>
            <a:ext cx="47625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9AAAB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9AAABC"/>
                </a:solidFill>
                <a:latin typeface="Arial"/>
                <a:ea typeface="Arial"/>
                <a:cs typeface="Arial"/>
              </a:rPr>
              <a:t>Glassnode: digital-asset metrics</a:t>
            </a:r>
          </a:p>
          <a:p xmlns:a="http://schemas.openxmlformats.org/drawingml/2006/main">
            <a:pPr>
              <a:defRPr sz="2025" b="0">
                <a:solidFill>
                  <a:srgbClr val="9AAAB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9AAABC"/>
                </a:solidFill>
                <a:latin typeface="Arial"/>
                <a:ea typeface="Arial"/>
                <a:cs typeface="Arial"/>
              </a:rPr>
              <a:t>Koyfin: broad market workflows</a:t>
            </a:r>
          </a:p>
          <a:p xmlns:a="http://schemas.openxmlformats.org/drawingml/2006/main">
            <a:pPr>
              <a:defRPr sz="2025" b="0">
                <a:solidFill>
                  <a:srgbClr val="9AAAB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9AAABC"/>
                </a:solidFill>
                <a:latin typeface="Arial"/>
                <a:ea typeface="Arial"/>
                <a:cs typeface="Arial"/>
              </a:rPr>
              <a:t>QuantConnect: research infrastructure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F26A90-ECB8-486F-9160-405B5A840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286000"/>
            <a:ext cx="4762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82A7ED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82A7ED"/>
                </a:solidFill>
                <a:latin typeface="Arial"/>
                <a:ea typeface="Arial"/>
                <a:cs typeface="Arial"/>
              </a:rPr>
              <a:t>FI’s intended focus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42EFF9-7228-4E7E-8350-074B4C616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209925"/>
            <a:ext cx="47625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9AAAB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9AAABC"/>
                </a:solidFill>
                <a:latin typeface="Arial"/>
                <a:ea typeface="Arial"/>
                <a:cs typeface="Arial"/>
              </a:rPr>
              <a:t>Understandable horizon context combined with retained evidence and explicit uncertainty.</a:t>
            </a:r>
          </a:p>
        </p:txBody>
      </p:sp>
    </p:spTree>
    <p:extLst>
      <p:ext uri="{BB962C8B-B14F-4D97-AF65-F5344CB8AC3E}">
        <p14:creationId xmlns:p14="http://schemas.microsoft.com/office/powerpoint/2010/main" val="169650030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80E1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C15437-3B99-4C78-A830-123B25841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E8EDF4"/>
                </a:solidFill>
                <a:latin typeface="Arial"/>
                <a:ea typeface="Arial"/>
                <a:cs typeface="Arial"/>
              </a:defRPr>
            </a:pPr>
            <a:r>
              <a:rPr sz="3600" b="0">
                <a:solidFill>
                  <a:srgbClr val="E8EDF4"/>
                </a:solidFill>
                <a:latin typeface="Arial"/>
                <a:ea typeface="Arial"/>
                <a:cs typeface="Arial"/>
              </a:rPr>
              <a:t>Qualification precedes broader availability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6CF4F5-F44B-4CDE-9508-19338497F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05550"/>
            <a:ext cx="10820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9AAABC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9AAABC"/>
                </a:solidFill>
                <a:latin typeface="Arial"/>
                <a:ea typeface="Arial"/>
                <a:cs typeface="Arial"/>
              </a:rPr>
              <a:t>FRACTAL INTELLIGENCE    /    11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10FED7-290F-4917-9A38-5C783F99E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4762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66DDC0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66DDC0"/>
                </a:solidFill>
                <a:latin typeface="Arial"/>
                <a:ea typeface="Arial"/>
                <a:cs typeface="Arial"/>
              </a:rPr>
              <a:t>Research requirements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C0651D-D429-49B1-9645-B7F394F5D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09925"/>
            <a:ext cx="47625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9AAAB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9AAABC"/>
                </a:solidFill>
                <a:latin typeface="Arial"/>
                <a:ea typeface="Arial"/>
                <a:cs typeface="Arial"/>
              </a:rPr>
              <a:t>Qualified persistence and liquidity context. Combined acceptance and performance validation.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02A368-9F71-495A-8D61-FEF21691A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286000"/>
            <a:ext cx="4762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82A7ED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82A7ED"/>
                </a:solidFill>
                <a:latin typeface="Arial"/>
                <a:ea typeface="Arial"/>
                <a:cs typeface="Arial"/>
              </a:rPr>
              <a:t>Proposed commercial work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96756C-BD63-4DCE-B8AF-0B3AF0DB6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209925"/>
            <a:ext cx="47625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9AAAB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9AAABC"/>
                </a:solidFill>
                <a:latin typeface="Arial"/>
                <a:ea typeface="Arial"/>
                <a:cs typeface="Arial"/>
              </a:rPr>
              <a:t>Public APIs, composite scores, broader coverage, and reporting.</a:t>
            </a:r>
          </a:p>
        </p:txBody>
      </p:sp>
    </p:spTree>
    <p:extLst>
      <p:ext uri="{BB962C8B-B14F-4D97-AF65-F5344CB8AC3E}">
        <p14:creationId xmlns:p14="http://schemas.microsoft.com/office/powerpoint/2010/main" val="127021196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80E1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3B0591-A476-43A2-A27A-E81E00A76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E8EDF4"/>
                </a:solidFill>
                <a:latin typeface="Arial"/>
                <a:ea typeface="Arial"/>
                <a:cs typeface="Arial"/>
              </a:defRPr>
            </a:pPr>
            <a:r>
              <a:rPr sz="3600" b="0">
                <a:solidFill>
                  <a:srgbClr val="E8EDF4"/>
                </a:solidFill>
                <a:latin typeface="Arial"/>
                <a:ea typeface="Arial"/>
                <a:cs typeface="Arial"/>
              </a:rPr>
              <a:t>Bring your market questions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67108F-8AD2-40B3-BE37-5291684B3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05550"/>
            <a:ext cx="10820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9AAABC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9AAABC"/>
                </a:solidFill>
                <a:latin typeface="Arial"/>
                <a:ea typeface="Arial"/>
                <a:cs typeface="Arial"/>
              </a:rPr>
              <a:t>FRACTAL INTELLIGENCE    /    12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610D04-250C-4A2C-AF74-B62EC1B0B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1057275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0">
                <a:solidFill>
                  <a:srgbClr val="66DDC0"/>
                </a:solidFill>
                <a:latin typeface="Arial"/>
                <a:ea typeface="Arial"/>
                <a:cs typeface="Arial"/>
              </a:defRPr>
            </a:pPr>
            <a:r>
              <a:rPr sz="3450" b="0">
                <a:solidFill>
                  <a:srgbClr val="66DDC0"/>
                </a:solidFill>
                <a:latin typeface="Arial"/>
                <a:ea typeface="Arial"/>
                <a:cs typeface="Arial"/>
              </a:rPr>
              <a:t>Explore the synthetic demo.</a:t>
            </a:r>
          </a:p>
          <a:p xmlns:a="http://schemas.openxmlformats.org/drawingml/2006/main">
            <a:pPr>
              <a:defRPr sz="3450" b="0">
                <a:solidFill>
                  <a:srgbClr val="66DDC0"/>
                </a:solidFill>
                <a:latin typeface="Arial"/>
                <a:ea typeface="Arial"/>
                <a:cs typeface="Arial"/>
              </a:defRPr>
            </a:pPr>
            <a:r>
              <a:rPr sz="3450" b="0">
                <a:solidFill>
                  <a:srgbClr val="66DDC0"/>
                </a:solidFill>
                <a:latin typeface="Arial"/>
                <a:ea typeface="Arial"/>
                <a:cs typeface="Arial"/>
              </a:rPr>
              <a:t>Read the methodology.</a:t>
            </a:r>
          </a:p>
          <a:p xmlns:a="http://schemas.openxmlformats.org/drawingml/2006/main">
            <a:pPr>
              <a:defRPr sz="3450" b="0">
                <a:solidFill>
                  <a:srgbClr val="66DDC0"/>
                </a:solidFill>
                <a:latin typeface="Arial"/>
                <a:ea typeface="Arial"/>
                <a:cs typeface="Arial"/>
              </a:defRPr>
            </a:pPr>
            <a:r>
              <a:rPr sz="3450" b="0">
                <a:solidFill>
                  <a:srgbClr val="66DDC0"/>
                </a:solidFill>
                <a:latin typeface="Arial"/>
                <a:ea typeface="Arial"/>
                <a:cs typeface="Arial"/>
              </a:rPr>
              <a:t>Register your research interests.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E11091-B688-46D0-BFC4-55D3DC2E8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86375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9AAABC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9AAABC"/>
                </a:solidFill>
                <a:latin typeface="Arial"/>
                <a:ea typeface="Arial"/>
                <a:cs typeface="Arial"/>
              </a:rPr>
              <a:t>fractal-intelligence-engine.flxc4p4str.chatgpt.site/early-access</a:t>
            </a:r>
          </a:p>
        </p:txBody>
      </p:sp>
    </p:spTree>
    <p:extLst>
      <p:ext uri="{BB962C8B-B14F-4D97-AF65-F5344CB8AC3E}">
        <p14:creationId xmlns:p14="http://schemas.microsoft.com/office/powerpoint/2010/main" val="118785275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2026-09-06T17:21:24.7120000Z</dcterms:created>
  <dcterms:modified xsi:type="dcterms:W3CDTF">2026-09-06T17:21:24.7120000Z</dcterms:modified>
</coreProperties>
</file>